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Proxima Nova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: 2 way information → sending and receiving information (Cliff)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Toward a consortium to set-up global standards for offline internet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729625" y="3858700"/>
            <a:ext cx="8252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Jeremy Lachal </a:t>
            </a:r>
            <a:r>
              <a:rPr lang="en-GB"/>
              <a:t>(Executive Director)</a:t>
            </a:r>
            <a:r>
              <a:rPr lang="en-GB" b="1"/>
              <a:t> &amp; Esteban Santiago </a:t>
            </a:r>
            <a:r>
              <a:rPr lang="en-GB"/>
              <a:t>(CTO), Libraries Without Borders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4787025" y="2760175"/>
            <a:ext cx="3809400" cy="13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Services platform features</a:t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576525" y="1842975"/>
            <a:ext cx="4023000" cy="4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Common object model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Open source tools and technology-agnostic services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Defined application lifecycle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App implementation guidelines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Common API service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Cross app services (Transversal search, Multi-user management, Logs, customer namespace, Multi-Language) 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Package installation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App &amp; Content update &amp; upgrade (incremental)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Easy operation Implementation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Platform cross services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Enables static content indexing (ElasticSearch Partnership)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Structured and unstructured data services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Scripting automation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Versioning for Apps &amp; Content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Synchronous and Asynchronous Services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Asynchronous Batch Processing</a:t>
            </a:r>
            <a:endParaRPr sz="900"/>
          </a:p>
        </p:txBody>
      </p:sp>
      <p:sp>
        <p:nvSpPr>
          <p:cNvPr id="279" name="Shape 279"/>
          <p:cNvSpPr txBox="1"/>
          <p:nvPr/>
        </p:nvSpPr>
        <p:spPr>
          <a:xfrm>
            <a:off x="4888950" y="1791200"/>
            <a:ext cx="3905700" cy="4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-GB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Server Administration layer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Start, Stop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Network status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Char char="○"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Hardware status (disks space, battery, other devices)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features to explore : 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Char char="●"/>
            </a:pPr>
            <a:r>
              <a:rPr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Transform online site into offline App (static sites)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Char char="●"/>
            </a:pPr>
            <a:r>
              <a:rPr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external search engine when connected to internet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Char char="●"/>
            </a:pPr>
            <a:r>
              <a:rPr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Automatic rules for Apps distribution based on usage 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Char char="●"/>
            </a:pPr>
            <a:r>
              <a:rPr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IoT capabilities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6396250" y="4602950"/>
            <a:ext cx="22509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725725" y="1371200"/>
            <a:ext cx="78453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An easy to install software layer to run offline services and make available contents and apps. </a:t>
            </a:r>
            <a:endParaRPr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Apps and Contents Marketplace/s</a:t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05650" y="1621675"/>
            <a:ext cx="74844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3"/>
                </a:solidFill>
              </a:rPr>
              <a:t>Main features : </a:t>
            </a:r>
            <a:endParaRPr sz="1400" b="1">
              <a:solidFill>
                <a:schemeClr val="accent3"/>
              </a:solidFill>
            </a:endParaRPr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Intuitive interface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Local and Remote marketplace/s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Apps and Content Catalog for Install and Update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Open source tools and protocols for packaging, deploy and sync Applications &amp; Contents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Common Model Domain Objects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Application search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Application categories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912150" y="974650"/>
            <a:ext cx="8140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>
                <a:solidFill>
                  <a:srgbClr val="B7B7B7"/>
                </a:solidFill>
              </a:rPr>
              <a:t>“Alone you go faster, together we go further”</a:t>
            </a:r>
            <a:endParaRPr sz="1800" b="0" i="1">
              <a:solidFill>
                <a:srgbClr val="B7B7B7"/>
              </a:solidFill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727650" y="517225"/>
            <a:ext cx="7629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Toward the creation of a global consortium</a:t>
            </a: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240250" y="2097575"/>
            <a:ext cx="2030700" cy="2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Shared governance</a:t>
            </a:r>
            <a:endParaRPr sz="18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Every member of the consortium has a word in the strategic decisions and the roadmap of the project.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450050" y="2097575"/>
            <a:ext cx="2030700" cy="2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Open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source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The solution developed is open source, forkable and fully documented to grow a community of practices.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4583650" y="2097575"/>
            <a:ext cx="2030700" cy="2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Members contribution</a:t>
            </a:r>
            <a:endParaRPr sz="18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Each member is invited to contribute to the roadmap in the extent of its capacities.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6641050" y="2097575"/>
            <a:ext cx="2030700" cy="2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A64D79"/>
                </a:solidFill>
                <a:latin typeface="Lato"/>
                <a:ea typeface="Lato"/>
                <a:cs typeface="Lato"/>
                <a:sym typeface="Lato"/>
              </a:rPr>
              <a:t>Shared </a:t>
            </a:r>
            <a:endParaRPr sz="1800" b="1">
              <a:solidFill>
                <a:srgbClr val="A64D7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A64D79"/>
                </a:solidFill>
                <a:latin typeface="Lato"/>
                <a:ea typeface="Lato"/>
                <a:cs typeface="Lato"/>
                <a:sym typeface="Lato"/>
              </a:rPr>
              <a:t>fundings</a:t>
            </a:r>
            <a:endParaRPr sz="1800" b="1">
              <a:solidFill>
                <a:srgbClr val="A64D7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The consortium seek for fundings together in order to finance the development roadmap. 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0" name="Shape 300"/>
          <p:cNvCxnSpPr/>
          <p:nvPr/>
        </p:nvCxnSpPr>
        <p:spPr>
          <a:xfrm>
            <a:off x="874025" y="2894850"/>
            <a:ext cx="723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1" name="Shape 301"/>
          <p:cNvCxnSpPr/>
          <p:nvPr/>
        </p:nvCxnSpPr>
        <p:spPr>
          <a:xfrm>
            <a:off x="3083825" y="2894850"/>
            <a:ext cx="72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2" name="Shape 302"/>
          <p:cNvCxnSpPr/>
          <p:nvPr/>
        </p:nvCxnSpPr>
        <p:spPr>
          <a:xfrm>
            <a:off x="5293625" y="2894850"/>
            <a:ext cx="723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3" name="Shape 303"/>
          <p:cNvCxnSpPr/>
          <p:nvPr/>
        </p:nvCxnSpPr>
        <p:spPr>
          <a:xfrm>
            <a:off x="7274825" y="2894850"/>
            <a:ext cx="723300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275" y="661675"/>
            <a:ext cx="7666475" cy="43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7968225" y="4919400"/>
            <a:ext cx="12519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https://www.xkcd.com/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mapping the technologies / what we have today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2. Detailing the different features / roadmap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3. Mapping the contributors / stakeholders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4. Look for funding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81850" y="1318650"/>
            <a:ext cx="3424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Today...</a:t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793675" y="2060000"/>
            <a:ext cx="45048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There is a </a:t>
            </a:r>
            <a:r>
              <a:rPr lang="en-GB" sz="18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multiplicity of apps and OS</a:t>
            </a:r>
            <a:r>
              <a:rPr lang="en-GB" sz="1800">
                <a:latin typeface="Lato"/>
                <a:ea typeface="Lato"/>
                <a:cs typeface="Lato"/>
                <a:sym typeface="Lato"/>
              </a:rPr>
              <a:t> that allows users to access contents and services on local servers without internet connection.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737" y="1030850"/>
            <a:ext cx="675735" cy="71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715" y="3327072"/>
            <a:ext cx="1022681" cy="4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t="38415" b="36612"/>
          <a:stretch/>
        </p:blipFill>
        <p:spPr>
          <a:xfrm>
            <a:off x="5566075" y="1895323"/>
            <a:ext cx="1511045" cy="39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6522" y="2503214"/>
            <a:ext cx="567949" cy="63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5369" y="1145718"/>
            <a:ext cx="1022681" cy="47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4006" y="2419220"/>
            <a:ext cx="675735" cy="71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27253" y="3366676"/>
            <a:ext cx="1136528" cy="4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7682" y="1899396"/>
            <a:ext cx="908142" cy="36289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7223800" y="4118375"/>
            <a:ext cx="1617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...</a:t>
            </a:r>
            <a:endParaRPr sz="3000" b="1"/>
          </a:p>
        </p:txBody>
      </p:sp>
      <p:sp>
        <p:nvSpPr>
          <p:cNvPr id="103" name="Shape 103"/>
          <p:cNvSpPr txBox="1"/>
          <p:nvPr/>
        </p:nvSpPr>
        <p:spPr>
          <a:xfrm>
            <a:off x="6511000" y="3965975"/>
            <a:ext cx="22815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Internet-in-a-Box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3214698" y="1453963"/>
            <a:ext cx="3118150" cy="3159727"/>
            <a:chOff x="3217473" y="1225350"/>
            <a:chExt cx="3118150" cy="3159727"/>
          </a:xfrm>
        </p:grpSpPr>
        <p:sp>
          <p:nvSpPr>
            <p:cNvPr id="109" name="Shape 109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0" t="0" r="0" b="0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10" name="Shape 110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0" t="0" r="0" b="0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11" name="Shape 11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0" t="0" r="0" b="0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12" name="Shape 112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0" t="0" r="0" b="0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13" name="Shape 113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0" t="0" r="0" b="0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4" name="Shape 114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0" t="0" r="0" b="0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5" name="Shape 115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0" t="0" r="0" b="0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16" name="Shape 116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7" name="Shape 117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18" name="Shape 118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9" name="Shape 119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</p:spPr>
        </p:sp>
        <p:sp>
          <p:nvSpPr>
            <p:cNvPr id="120" name="Shape 120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0" t="0" r="0" b="0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1" name="Shape 12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0" t="0" r="0" b="0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22" name="Shape 122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0" t="0" r="0" b="0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</p:grpSp>
      <p:grpSp>
        <p:nvGrpSpPr>
          <p:cNvPr id="123" name="Shape 123"/>
          <p:cNvGrpSpPr/>
          <p:nvPr/>
        </p:nvGrpSpPr>
        <p:grpSpPr>
          <a:xfrm>
            <a:off x="787237" y="1912831"/>
            <a:ext cx="3379922" cy="1047300"/>
            <a:chOff x="797312" y="1684231"/>
            <a:chExt cx="3379922" cy="1047300"/>
          </a:xfrm>
        </p:grpSpPr>
        <p:sp>
          <p:nvSpPr>
            <p:cNvPr id="124" name="Shape 124"/>
            <p:cNvSpPr txBox="1"/>
            <p:nvPr/>
          </p:nvSpPr>
          <p:spPr>
            <a:xfrm>
              <a:off x="797312" y="1684231"/>
              <a:ext cx="22194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-GB" sz="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Most players curate and package open contents in their technology, using different indexation standards.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5" name="Shape 125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" name="Shape 126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2994452" y="20558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8" name="Shape 128"/>
          <p:cNvGrpSpPr/>
          <p:nvPr/>
        </p:nvGrpSpPr>
        <p:grpSpPr>
          <a:xfrm>
            <a:off x="787237" y="3117857"/>
            <a:ext cx="2642522" cy="1047300"/>
            <a:chOff x="797312" y="2889257"/>
            <a:chExt cx="2642522" cy="1047300"/>
          </a:xfrm>
        </p:grpSpPr>
        <p:cxnSp>
          <p:nvCxnSpPr>
            <p:cNvPr id="129" name="Shape 129"/>
            <p:cNvCxnSpPr/>
            <p:nvPr/>
          </p:nvCxnSpPr>
          <p:spPr>
            <a:xfrm rot="10800000">
              <a:off x="3046834" y="3412907"/>
              <a:ext cx="393000" cy="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0" name="Shape 130"/>
            <p:cNvSpPr txBox="1"/>
            <p:nvPr/>
          </p:nvSpPr>
          <p:spPr>
            <a:xfrm>
              <a:off x="797312" y="2889257"/>
              <a:ext cx="22194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Hardware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-GB" sz="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Great diversity of hardware solutions but most of them are based on nano-servers like Raspberry-Pi or personal computers.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020371" y="3309628"/>
              <a:ext cx="198600" cy="198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2994452" y="3253587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x="5712275" y="2510167"/>
            <a:ext cx="2794489" cy="1047300"/>
            <a:chOff x="5722350" y="2281567"/>
            <a:chExt cx="2794489" cy="1047300"/>
          </a:xfrm>
        </p:grpSpPr>
        <p:cxnSp>
          <p:nvCxnSpPr>
            <p:cNvPr id="134" name="Shape 134"/>
            <p:cNvCxnSpPr/>
            <p:nvPr/>
          </p:nvCxnSpPr>
          <p:spPr>
            <a:xfrm>
              <a:off x="5722350" y="2773329"/>
              <a:ext cx="411300" cy="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" name="Shape 135"/>
            <p:cNvSpPr txBox="1"/>
            <p:nvPr/>
          </p:nvSpPr>
          <p:spPr>
            <a:xfrm>
              <a:off x="6297439" y="2281567"/>
              <a:ext cx="22194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Software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-GB" sz="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Most players have created their own technology for stand-alone versions of their product. Some of them have begun to cross or merge their technologies.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5939925" y="2672930"/>
              <a:ext cx="198600" cy="198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5918378" y="2616888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4983675" y="1277406"/>
            <a:ext cx="3373089" cy="1047300"/>
            <a:chOff x="4993750" y="1048806"/>
            <a:chExt cx="3373089" cy="1047300"/>
          </a:xfrm>
        </p:grpSpPr>
        <p:cxnSp>
          <p:nvCxnSpPr>
            <p:cNvPr id="139" name="Shape 139"/>
            <p:cNvCxnSpPr/>
            <p:nvPr/>
          </p:nvCxnSpPr>
          <p:spPr>
            <a:xfrm>
              <a:off x="4993750" y="1571625"/>
              <a:ext cx="1122300" cy="0"/>
            </a:xfrm>
            <a:prstGeom prst="straightConnector1">
              <a:avLst/>
            </a:prstGeom>
            <a:noFill/>
            <a:ln w="9525" cap="flat" cmpd="sng">
              <a:solidFill>
                <a:srgbClr val="DB44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0" name="Shape 140"/>
            <p:cNvSpPr txBox="1"/>
            <p:nvPr/>
          </p:nvSpPr>
          <p:spPr>
            <a:xfrm>
              <a:off x="6147439" y="1048806"/>
              <a:ext cx="22194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Operations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-GB" sz="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Some of the players have direct operations in the field, others intervene through partners or through direct downloads of their solution from their website.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5939925" y="1467388"/>
              <a:ext cx="198600" cy="198300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5918378" y="1411346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43" name="Shape 143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Today...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4" name="Shape 144"/>
          <p:cNvCxnSpPr/>
          <p:nvPr/>
        </p:nvCxnSpPr>
        <p:spPr>
          <a:xfrm rot="10800000" flipH="1">
            <a:off x="4773325" y="3078325"/>
            <a:ext cx="1013100" cy="407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45" name="Shape 145"/>
          <p:cNvCxnSpPr/>
          <p:nvPr/>
        </p:nvCxnSpPr>
        <p:spPr>
          <a:xfrm>
            <a:off x="3767525" y="3053950"/>
            <a:ext cx="996300" cy="425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46" name="Shape 146"/>
          <p:cNvSpPr txBox="1"/>
          <p:nvPr/>
        </p:nvSpPr>
        <p:spPr>
          <a:xfrm rot="-1357128">
            <a:off x="4896546" y="3140707"/>
            <a:ext cx="1234015" cy="31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Operating System</a:t>
            </a:r>
            <a:endParaRPr sz="70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Shape 147"/>
          <p:cNvSpPr txBox="1"/>
          <p:nvPr/>
        </p:nvSpPr>
        <p:spPr>
          <a:xfrm rot="-1354448">
            <a:off x="5050810" y="2986651"/>
            <a:ext cx="433731" cy="31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App</a:t>
            </a:r>
            <a:endParaRPr sz="70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683200" y="4117025"/>
            <a:ext cx="2064000" cy="714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27650" y="593425"/>
            <a:ext cx="264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problem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96050" y="1621675"/>
            <a:ext cx="3173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3"/>
                </a:solidFill>
              </a:rPr>
              <a:t>These apps and services do not talk to each other :</a:t>
            </a:r>
            <a:endParaRPr sz="1400" b="1">
              <a:solidFill>
                <a:schemeClr val="accent3"/>
              </a:solidFill>
            </a:endParaRPr>
          </a:p>
          <a:p>
            <a:pPr marL="457200" lvl="0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Complex multiple install  on a same server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No mutualized search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Multiple logins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No aggregated data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Different update protocols</a:t>
            </a:r>
            <a:endParaRPr sz="1200"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200"/>
              <a:t>No shared catalog of contents (different indexation protocols)</a:t>
            </a:r>
            <a:r>
              <a:rPr lang="en-GB"/>
              <a:t> 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872200" y="2092825"/>
            <a:ext cx="20136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2"/>
                </a:solidFill>
              </a:rPr>
              <a:t>Projects with </a:t>
            </a:r>
            <a:r>
              <a:rPr lang="en-GB" sz="1400" b="1">
                <a:solidFill>
                  <a:schemeClr val="accent2"/>
                </a:solidFill>
              </a:rPr>
              <a:t>limited resources </a:t>
            </a:r>
            <a:r>
              <a:rPr lang="en-GB" sz="1400">
                <a:solidFill>
                  <a:schemeClr val="accent2"/>
                </a:solidFill>
              </a:rPr>
              <a:t>work separately on s</a:t>
            </a:r>
            <a:r>
              <a:rPr lang="en-GB" sz="1400" b="1">
                <a:solidFill>
                  <a:schemeClr val="accent2"/>
                </a:solidFill>
              </a:rPr>
              <a:t>imilar open source technologies.</a:t>
            </a:r>
            <a:r>
              <a:rPr lang="en-GB" sz="1400">
                <a:solidFill>
                  <a:schemeClr val="accent2"/>
                </a:solidFill>
              </a:rPr>
              <a:t> </a:t>
            </a:r>
            <a:endParaRPr sz="1400">
              <a:solidFill>
                <a:schemeClr val="accent2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615400" y="2169025"/>
            <a:ext cx="20136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</a:rPr>
              <a:t>Loss of energy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</a:rPr>
              <a:t>Non-efficient allocation of funds</a:t>
            </a:r>
            <a:endParaRPr sz="1400" b="1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91600" y="4150225"/>
            <a:ext cx="20136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</a:rPr>
              <a:t>Loss of impact on </a:t>
            </a:r>
            <a:br>
              <a:rPr lang="en-GB" sz="1400" b="1">
                <a:solidFill>
                  <a:srgbClr val="FFFFFF"/>
                </a:solidFill>
              </a:rPr>
            </a:br>
            <a:r>
              <a:rPr lang="en-GB" sz="1400" b="1">
                <a:solidFill>
                  <a:srgbClr val="FFFFFF"/>
                </a:solidFill>
              </a:rPr>
              <a:t>final users</a:t>
            </a:r>
            <a:endParaRPr sz="1400" b="1">
              <a:solidFill>
                <a:srgbClr val="FFFFFF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5930525" y="2488075"/>
            <a:ext cx="691800" cy="62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180400" y="2488075"/>
            <a:ext cx="691800" cy="62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5400000">
            <a:off x="7352500" y="3352625"/>
            <a:ext cx="691800" cy="62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74200" y="186867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/>
              <a:t>Setting-up Global Standards for Offline Internet</a:t>
            </a:r>
            <a:endParaRPr b="0"/>
          </a:p>
        </p:txBody>
      </p:sp>
      <p:grpSp>
        <p:nvGrpSpPr>
          <p:cNvPr id="167" name="Shape 167"/>
          <p:cNvGrpSpPr/>
          <p:nvPr/>
        </p:nvGrpSpPr>
        <p:grpSpPr>
          <a:xfrm>
            <a:off x="5264688" y="978432"/>
            <a:ext cx="3339000" cy="3339000"/>
            <a:chOff x="2902488" y="902232"/>
            <a:chExt cx="3339000" cy="3339000"/>
          </a:xfrm>
        </p:grpSpPr>
        <p:sp>
          <p:nvSpPr>
            <p:cNvPr id="168" name="Shape 168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6026238" y="1739982"/>
            <a:ext cx="1815900" cy="1815900"/>
            <a:chOff x="3664038" y="1663782"/>
            <a:chExt cx="1815900" cy="1815900"/>
          </a:xfrm>
        </p:grpSpPr>
        <p:sp>
          <p:nvSpPr>
            <p:cNvPr id="171" name="Shape 171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69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Global Standards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5947067" y="522065"/>
            <a:ext cx="1068600" cy="1006942"/>
            <a:chOff x="2859873" y="853971"/>
            <a:chExt cx="1068600" cy="1068600"/>
          </a:xfrm>
        </p:grpSpPr>
        <p:sp>
          <p:nvSpPr>
            <p:cNvPr id="174" name="Shape 174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2936608" y="1022192"/>
              <a:ext cx="8727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Mutualized search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5784847" y="3627072"/>
            <a:ext cx="1068600" cy="1006942"/>
            <a:chOff x="5214448" y="3234278"/>
            <a:chExt cx="1068600" cy="1068600"/>
          </a:xfrm>
        </p:grpSpPr>
        <p:sp>
          <p:nvSpPr>
            <p:cNvPr id="177" name="Shape 17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5293378" y="3402505"/>
              <a:ext cx="921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Content indexation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4808120" y="2117225"/>
            <a:ext cx="1068600" cy="1068600"/>
            <a:chOff x="5214448" y="3234278"/>
            <a:chExt cx="1068600" cy="1068600"/>
          </a:xfrm>
        </p:grpSpPr>
        <p:sp>
          <p:nvSpPr>
            <p:cNvPr id="180" name="Shape 180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5295303" y="3402503"/>
              <a:ext cx="9114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Aggregated  log &amp; data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7841228" y="1279025"/>
            <a:ext cx="1068600" cy="1068600"/>
            <a:chOff x="5214448" y="3234278"/>
            <a:chExt cx="1068600" cy="1068600"/>
          </a:xfrm>
        </p:grpSpPr>
        <p:sp>
          <p:nvSpPr>
            <p:cNvPr id="183" name="Shape 183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Single Sign-On (SSO)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7766047" y="3093672"/>
            <a:ext cx="1068600" cy="1006942"/>
            <a:chOff x="5747848" y="2668216"/>
            <a:chExt cx="1068600" cy="1068600"/>
          </a:xfrm>
        </p:grpSpPr>
        <p:sp>
          <p:nvSpPr>
            <p:cNvPr id="186" name="Shape 186"/>
            <p:cNvSpPr/>
            <p:nvPr/>
          </p:nvSpPr>
          <p:spPr>
            <a:xfrm>
              <a:off x="5747848" y="2668216"/>
              <a:ext cx="1068600" cy="1068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5826778" y="2836443"/>
              <a:ext cx="921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Sync protocol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27650" y="593425"/>
            <a:ext cx="264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proposal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27650" y="593425"/>
            <a:ext cx="264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Today...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 rot="-5400000">
            <a:off x="156175" y="2532750"/>
            <a:ext cx="26889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1024575" y="31052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Solution 1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Shape 196"/>
          <p:cNvSpPr/>
          <p:nvPr/>
        </p:nvSpPr>
        <p:spPr>
          <a:xfrm rot="-5400000">
            <a:off x="1756375" y="2532750"/>
            <a:ext cx="26889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2624775" y="31052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Solution 2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Shape 198"/>
          <p:cNvSpPr/>
          <p:nvPr/>
        </p:nvSpPr>
        <p:spPr>
          <a:xfrm rot="-5400000">
            <a:off x="3356575" y="2532750"/>
            <a:ext cx="26889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4224975" y="31052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Solution 3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Shape 200"/>
          <p:cNvSpPr/>
          <p:nvPr/>
        </p:nvSpPr>
        <p:spPr>
          <a:xfrm rot="-5400000">
            <a:off x="4956775" y="2532750"/>
            <a:ext cx="26889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5825175" y="31052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Solution 4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Shape 202"/>
          <p:cNvSpPr/>
          <p:nvPr/>
        </p:nvSpPr>
        <p:spPr>
          <a:xfrm rot="-5400000">
            <a:off x="6556975" y="2532750"/>
            <a:ext cx="26889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7425375" y="31052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Solution 5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4" name="Shape 204"/>
          <p:cNvCxnSpPr/>
          <p:nvPr/>
        </p:nvCxnSpPr>
        <p:spPr>
          <a:xfrm>
            <a:off x="1653175" y="4094725"/>
            <a:ext cx="1338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triangle" w="lg" len="lg"/>
            <a:tailEnd type="triangle" w="lg" len="lg"/>
          </a:ln>
        </p:spPr>
      </p:cxnSp>
      <p:sp>
        <p:nvSpPr>
          <p:cNvPr id="205" name="Shape 205"/>
          <p:cNvSpPr txBox="1"/>
          <p:nvPr/>
        </p:nvSpPr>
        <p:spPr>
          <a:xfrm>
            <a:off x="1930200" y="3847600"/>
            <a:ext cx="13389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Partnership</a:t>
            </a:r>
            <a:endParaRPr sz="1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6" name="Shape 206"/>
          <p:cNvCxnSpPr/>
          <p:nvPr/>
        </p:nvCxnSpPr>
        <p:spPr>
          <a:xfrm>
            <a:off x="4786450" y="4065888"/>
            <a:ext cx="1338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triangle" w="lg" len="lg"/>
            <a:tailEnd type="triangle" w="lg" len="lg"/>
          </a:ln>
        </p:spPr>
      </p:cxnSp>
      <p:sp>
        <p:nvSpPr>
          <p:cNvPr id="207" name="Shape 207"/>
          <p:cNvSpPr txBox="1"/>
          <p:nvPr/>
        </p:nvSpPr>
        <p:spPr>
          <a:xfrm>
            <a:off x="5063475" y="3818763"/>
            <a:ext cx="13389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Partnership</a:t>
            </a:r>
            <a:endParaRPr sz="1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727650" y="593425"/>
            <a:ext cx="264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Tomorrow...</a:t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838700" y="3434775"/>
            <a:ext cx="5863200" cy="1433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1139950" y="3780425"/>
            <a:ext cx="52551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layer of </a:t>
            </a:r>
            <a:r>
              <a:rPr lang="en-GB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SERVICES</a:t>
            </a:r>
            <a:endParaRPr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(server administration, user management, content indexation system, search engine, sync protocol, core services, etc.)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Shape 215"/>
          <p:cNvSpPr/>
          <p:nvPr/>
        </p:nvSpPr>
        <p:spPr>
          <a:xfrm rot="-5400000">
            <a:off x="835850" y="1568700"/>
            <a:ext cx="13110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-5400000">
            <a:off x="2345650" y="1552850"/>
            <a:ext cx="13110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-5400000">
            <a:off x="3869650" y="1552850"/>
            <a:ext cx="13110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rot="-5400000">
            <a:off x="5393650" y="1552850"/>
            <a:ext cx="1311000" cy="1305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100775" y="21908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App 1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700975" y="21908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App 2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224975" y="21908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App 3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5748975" y="2190875"/>
            <a:ext cx="1115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App 4</a:t>
            </a:r>
            <a:endParaRPr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3" name="Shape 223"/>
          <p:cNvCxnSpPr/>
          <p:nvPr/>
        </p:nvCxnSpPr>
        <p:spPr>
          <a:xfrm flipH="1">
            <a:off x="1485875" y="2618643"/>
            <a:ext cx="13500" cy="10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triangle" w="lg" len="lg"/>
            <a:tailEnd type="triangle" w="lg" len="lg"/>
          </a:ln>
        </p:spPr>
      </p:cxnSp>
      <p:sp>
        <p:nvSpPr>
          <p:cNvPr id="224" name="Shape 224"/>
          <p:cNvSpPr txBox="1"/>
          <p:nvPr/>
        </p:nvSpPr>
        <p:spPr>
          <a:xfrm rot="5400000">
            <a:off x="1482500" y="3111125"/>
            <a:ext cx="4683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API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5" name="Shape 225"/>
          <p:cNvCxnSpPr/>
          <p:nvPr/>
        </p:nvCxnSpPr>
        <p:spPr>
          <a:xfrm flipH="1">
            <a:off x="3009875" y="2618643"/>
            <a:ext cx="13500" cy="10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triangle" w="lg" len="lg"/>
            <a:tailEnd type="triangle" w="lg" len="lg"/>
          </a:ln>
        </p:spPr>
      </p:cxnSp>
      <p:sp>
        <p:nvSpPr>
          <p:cNvPr id="226" name="Shape 226"/>
          <p:cNvSpPr txBox="1"/>
          <p:nvPr/>
        </p:nvSpPr>
        <p:spPr>
          <a:xfrm rot="5400000">
            <a:off x="3006500" y="3111125"/>
            <a:ext cx="4683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API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7" name="Shape 227"/>
          <p:cNvCxnSpPr/>
          <p:nvPr/>
        </p:nvCxnSpPr>
        <p:spPr>
          <a:xfrm flipH="1">
            <a:off x="4533875" y="2618643"/>
            <a:ext cx="13500" cy="10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triangle" w="lg" len="lg"/>
            <a:tailEnd type="triangle" w="lg" len="lg"/>
          </a:ln>
        </p:spPr>
      </p:cxnSp>
      <p:sp>
        <p:nvSpPr>
          <p:cNvPr id="228" name="Shape 228"/>
          <p:cNvSpPr txBox="1"/>
          <p:nvPr/>
        </p:nvSpPr>
        <p:spPr>
          <a:xfrm rot="5400000">
            <a:off x="4530500" y="3111125"/>
            <a:ext cx="4683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API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9" name="Shape 229"/>
          <p:cNvCxnSpPr/>
          <p:nvPr/>
        </p:nvCxnSpPr>
        <p:spPr>
          <a:xfrm flipH="1">
            <a:off x="6057875" y="2618643"/>
            <a:ext cx="13500" cy="10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triangle" w="lg" len="lg"/>
            <a:tailEnd type="triangle" w="lg" len="lg"/>
          </a:ln>
        </p:spPr>
      </p:cxnSp>
      <p:sp>
        <p:nvSpPr>
          <p:cNvPr id="230" name="Shape 230"/>
          <p:cNvSpPr txBox="1"/>
          <p:nvPr/>
        </p:nvSpPr>
        <p:spPr>
          <a:xfrm rot="5400000">
            <a:off x="6054500" y="3111125"/>
            <a:ext cx="4683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API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6850550" y="2912050"/>
            <a:ext cx="212100" cy="19563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833825" y="1514300"/>
            <a:ext cx="212100" cy="131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7168675" y="3414125"/>
            <a:ext cx="16959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Global technology and standards with shared governance and mutualized roadmap</a:t>
            </a:r>
            <a:endParaRPr sz="11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7244875" y="1813925"/>
            <a:ext cx="1695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Independent Apps that plug into the shared services through API and accessible through a market place.</a:t>
            </a:r>
            <a:endParaRPr sz="11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5390850" y="1586225"/>
            <a:ext cx="3447600" cy="291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727650" y="593425"/>
            <a:ext cx="7629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Areas of work for a consortium</a:t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5589800" y="1729375"/>
            <a:ext cx="3135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But also : </a:t>
            </a:r>
            <a:endParaRPr sz="18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GB" sz="12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Hardware : </a:t>
            </a:r>
            <a:r>
              <a:rPr lang="en-GB" sz="1200">
                <a:latin typeface="Lato"/>
                <a:ea typeface="Lato"/>
                <a:cs typeface="Lato"/>
                <a:sym typeface="Lato"/>
              </a:rPr>
              <a:t>Sharing of experiences and knowledges on hardware development.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GB" sz="12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Contents :</a:t>
            </a:r>
            <a:r>
              <a:rPr lang="en-GB" sz="1200">
                <a:latin typeface="Lato"/>
                <a:ea typeface="Lato"/>
                <a:cs typeface="Lato"/>
                <a:sym typeface="Lato"/>
              </a:rPr>
              <a:t> creation of a collaborative repository of open contents.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17500"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Char char="●"/>
            </a:pPr>
            <a:r>
              <a:rPr lang="en-GB" sz="12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Operations :</a:t>
            </a:r>
            <a:r>
              <a:rPr lang="en-GB" sz="1200">
                <a:latin typeface="Lato"/>
                <a:ea typeface="Lato"/>
                <a:cs typeface="Lato"/>
                <a:sym typeface="Lato"/>
              </a:rPr>
              <a:t> possibilities of partnerships for operations on the fields + exchange of practices on interventions.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727650" y="1729375"/>
            <a:ext cx="4070100" cy="2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Main area : </a:t>
            </a: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Software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Creation of </a:t>
            </a:r>
            <a:r>
              <a:rPr lang="en-GB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global standards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for offline internet (with protocols for API connectors).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Development of a standardized </a:t>
            </a:r>
            <a:r>
              <a:rPr lang="en-GB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services technology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GB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operating system.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Development of a </a:t>
            </a:r>
            <a:r>
              <a:rPr lang="en-GB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marketplace of Apps and contents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easily downloadable for offline purpose.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Standards for offline internet</a:t>
            </a: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721175" y="68775"/>
            <a:ext cx="1781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proposal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78525" y="1642025"/>
            <a:ext cx="1670100" cy="3111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964567" y="1642025"/>
            <a:ext cx="1670100" cy="3111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3750609" y="1642025"/>
            <a:ext cx="1670100" cy="3111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536650" y="1642025"/>
            <a:ext cx="1670100" cy="3111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322692" y="1642025"/>
            <a:ext cx="1670100" cy="3111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78625" y="1642025"/>
            <a:ext cx="1670100" cy="6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964575" y="1642025"/>
            <a:ext cx="1670100" cy="64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750613" y="1642025"/>
            <a:ext cx="1670100" cy="64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5536650" y="1642025"/>
            <a:ext cx="1670100" cy="6453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322675" y="1642025"/>
            <a:ext cx="1670100" cy="6453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3750625" y="1642025"/>
            <a:ext cx="16701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MUTUALIZED SEARCH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78550" y="1642025"/>
            <a:ext cx="16701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SYNC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PROTOCOL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964563" y="1642025"/>
            <a:ext cx="16701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CONTENT INDEXATION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5536650" y="1642025"/>
            <a:ext cx="16701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SINGLE 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SIGN-ON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7322675" y="1642025"/>
            <a:ext cx="16701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AGGREGATED LOG &amp; DATA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178500" y="2499225"/>
            <a:ext cx="16701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Any App available share the same synchronization protocol to ensure easy update when the server is connected to the Internet.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964550" y="2557025"/>
            <a:ext cx="16701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Any content (and package or channel of contents) available share a common indexation system to ease curation, search and sharing.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3750600" y="2557025"/>
            <a:ext cx="16701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Any App available connect its search engine to the mutualized search system to allow search in multiple apps at the same time.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5511550" y="2557025"/>
            <a:ext cx="16701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Any App available is accessible through SSO to avoid multiple logins and allow data collection on user experience on the system.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7322700" y="2557025"/>
            <a:ext cx="16701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Any App available share a minimum set of data to allow aggregated activity monitoring and measurement.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Macintosh PowerPoint</Application>
  <PresentationFormat>On-screen Show (16:9)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Raleway</vt:lpstr>
      <vt:lpstr>Roboto</vt:lpstr>
      <vt:lpstr>Proxima Nova</vt:lpstr>
      <vt:lpstr>Lato</vt:lpstr>
      <vt:lpstr>Streamline</vt:lpstr>
      <vt:lpstr>Toward a consortium to set-up global standards for offline internet</vt:lpstr>
      <vt:lpstr>Today...</vt:lpstr>
      <vt:lpstr>PowerPoint Presentation</vt:lpstr>
      <vt:lpstr>The problem</vt:lpstr>
      <vt:lpstr>Setting-up Global Standards for Offline Internet</vt:lpstr>
      <vt:lpstr>Today...</vt:lpstr>
      <vt:lpstr>Tomorrow...</vt:lpstr>
      <vt:lpstr>Areas of work for a consortium</vt:lpstr>
      <vt:lpstr>Global Standards for offline internet</vt:lpstr>
      <vt:lpstr>Services platform features</vt:lpstr>
      <vt:lpstr>Apps and Contents Marketplace/s</vt:lpstr>
      <vt:lpstr>“Alone you go faster, together we go further”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consortium to set-up global standards for offline internet</dc:title>
  <cp:lastModifiedBy>James O'Donnell</cp:lastModifiedBy>
  <cp:revision>1</cp:revision>
  <dcterms:modified xsi:type="dcterms:W3CDTF">2018-02-05T17:44:28Z</dcterms:modified>
</cp:coreProperties>
</file>